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3" r:id="rId3"/>
    <p:sldId id="262" r:id="rId4"/>
    <p:sldId id="261" r:id="rId5"/>
    <p:sldId id="264" r:id="rId6"/>
    <p:sldId id="266" r:id="rId7"/>
    <p:sldId id="258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LANEACION UIS" initials="PU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B93E"/>
    <a:srgbClr val="184790"/>
    <a:srgbClr val="011893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FECB4D8-DB02-4DC6-A0A2-4F2EBAE1DC90}" styleName="Estilo medio 1 - Énfasis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634" autoAdjust="0"/>
  </p:normalViewPr>
  <p:slideViewPr>
    <p:cSldViewPr snapToGrid="0">
      <p:cViewPr varScale="1">
        <p:scale>
          <a:sx n="67" d="100"/>
          <a:sy n="67" d="100"/>
        </p:scale>
        <p:origin x="82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A3E8FE-8C33-442D-A9F0-81005605253D}" type="datetimeFigureOut">
              <a:rPr lang="es-CO" smtClean="0"/>
              <a:t>26/03/2019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0687A6-E026-48BF-8409-4C1D2240A9B4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854277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CC625C-94FE-405F-BFA9-F5950CD1D511}" type="datetimeFigureOut">
              <a:rPr lang="es-CO" smtClean="0"/>
              <a:t>26/03/2019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491207-373C-4156-802D-A1B940F458C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0346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91207-373C-4156-802D-A1B940F458C6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871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491207-373C-4156-802D-A1B940F458C6}" type="slidenum">
              <a:rPr lang="es-CO" smtClean="0"/>
              <a:t>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5404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Título"/>
          <p:cNvSpPr>
            <a:spLocks noGrp="1"/>
          </p:cNvSpPr>
          <p:nvPr>
            <p:ph type="ctrTitle" hasCustomPrompt="1"/>
          </p:nvPr>
        </p:nvSpPr>
        <p:spPr>
          <a:xfrm>
            <a:off x="335360" y="1988840"/>
            <a:ext cx="11521280" cy="2160240"/>
          </a:xfrm>
        </p:spPr>
        <p:txBody>
          <a:bodyPr>
            <a:normAutofit/>
          </a:bodyPr>
          <a:lstStyle>
            <a:lvl1pPr algn="r">
              <a:defRPr sz="2400"/>
            </a:lvl1pPr>
          </a:lstStyle>
          <a:p>
            <a:r>
              <a:rPr lang="es-ES"/>
              <a:t>Haga clic para modificar </a:t>
            </a:r>
            <a:br>
              <a:rPr lang="es-ES"/>
            </a:br>
            <a:r>
              <a:rPr lang="es-ES"/>
              <a:t>el estilo de título del patrón</a:t>
            </a: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335360" y="4509120"/>
            <a:ext cx="11521280" cy="11296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editar el estilo de subtítulo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9404A-22A3-4939-BCA7-96C3E13EB8DD}" type="datetime1">
              <a:rPr lang="es-ES" smtClean="0"/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3548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629816"/>
            <a:ext cx="11521280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335360" y="1772816"/>
            <a:ext cx="11521280" cy="4353350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78D34-666D-49A3-B8FE-0109775CE4CE}" type="datetime1">
              <a:rPr lang="es-ES" smtClean="0"/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7987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 hasCustomPrompt="1"/>
          </p:nvPr>
        </p:nvSpPr>
        <p:spPr>
          <a:xfrm>
            <a:off x="8976320" y="274641"/>
            <a:ext cx="2743200" cy="5851525"/>
          </a:xfrm>
        </p:spPr>
        <p:txBody>
          <a:bodyPr vert="eaVert" anchor="b">
            <a:normAutofit/>
          </a:bodyPr>
          <a:lstStyle>
            <a:lvl1pPr algn="ctr">
              <a:defRPr sz="2000"/>
            </a:lvl1pPr>
          </a:lstStyle>
          <a:p>
            <a:r>
              <a:rPr lang="es-ES"/>
              <a:t>Haga clic para modificar el estilo </a:t>
            </a:r>
            <a:br>
              <a:rPr lang="es-ES"/>
            </a:br>
            <a:r>
              <a:rPr lang="es-ES"/>
              <a:t>de título del patrón</a:t>
            </a:r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1C212-CED4-45A2-A419-242876DEA6A8}" type="datetime1">
              <a:rPr lang="es-ES" smtClean="0"/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25478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69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 hasCustomPrompt="1"/>
          </p:nvPr>
        </p:nvSpPr>
        <p:spPr>
          <a:xfrm>
            <a:off x="335360" y="4149080"/>
            <a:ext cx="11521280" cy="1440160"/>
          </a:xfrm>
        </p:spPr>
        <p:txBody>
          <a:bodyPr anchor="t">
            <a:normAutofit/>
          </a:bodyPr>
          <a:lstStyle>
            <a:lvl1pPr algn="l">
              <a:defRPr sz="2400" b="1" cap="none"/>
            </a:lvl1pPr>
          </a:lstStyle>
          <a:p>
            <a:r>
              <a:rPr lang="es-ES"/>
              <a:t>Título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AA5F7-05F0-441E-B6CB-839B2C780BDB}" type="datetime1">
              <a:rPr lang="es-ES" smtClean="0"/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4617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548680"/>
            <a:ext cx="11521280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35360" y="1691680"/>
            <a:ext cx="11521280" cy="443448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8F175-A477-49CC-BD97-B2F06ADDE44B}" type="datetime1">
              <a:rPr lang="es-ES" smtClean="0"/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8951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548680"/>
            <a:ext cx="11521280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335360" y="1772817"/>
            <a:ext cx="5659040" cy="43533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772816"/>
            <a:ext cx="5659040" cy="432318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E83E4-7A82-4066-A97D-E05EFAC1B96D}" type="datetime1">
              <a:rPr lang="es-ES" smtClean="0"/>
              <a:t>26/03/2019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0536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557808"/>
            <a:ext cx="1152128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35360" y="1700808"/>
            <a:ext cx="5661157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335360" y="2340570"/>
            <a:ext cx="5661157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9" y="1700808"/>
            <a:ext cx="5663271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9" y="2340570"/>
            <a:ext cx="5663271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276F2-D9E5-423D-BCE5-ABA7F06DDBE4}" type="datetime1">
              <a:rPr lang="es-ES" smtClean="0"/>
              <a:t>26/03/2019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9072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2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732EB0-98FD-4499-BBB5-5FBC40106AC6}" type="datetime1">
              <a:rPr lang="es-ES" smtClean="0"/>
              <a:t>26/03/2019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5277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7D2C1-C5BB-4849-8620-C00374D4A203}" type="datetime1">
              <a:rPr lang="es-ES" smtClean="0"/>
              <a:t>26/03/2019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70582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404664"/>
            <a:ext cx="4285326" cy="1162050"/>
          </a:xfrm>
        </p:spPr>
        <p:txBody>
          <a:bodyPr anchor="ctr">
            <a:normAutofit/>
          </a:bodyPr>
          <a:lstStyle>
            <a:lvl1pPr algn="ctr">
              <a:defRPr sz="20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3" y="404664"/>
            <a:ext cx="7089907" cy="572150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335360" y="1700808"/>
            <a:ext cx="4285326" cy="442535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1D9DE-194B-4503-AF06-F91B2D2CF1FC}" type="datetime1">
              <a:rPr lang="es-ES" smtClean="0"/>
              <a:t>26/03/2019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697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335360" y="4869160"/>
            <a:ext cx="11521280" cy="566738"/>
          </a:xfrm>
        </p:spPr>
        <p:txBody>
          <a:bodyPr anchor="b">
            <a:noAutofit/>
          </a:bodyPr>
          <a:lstStyle>
            <a:lvl1pPr algn="ctr">
              <a:defRPr sz="2400" b="1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80AFC-7BC3-466C-AF67-C539CD5240F6}" type="datetime1">
              <a:rPr lang="es-ES" smtClean="0"/>
              <a:t>26/03/2019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EEIE 2018</a:t>
            </a:r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0285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335360" y="557808"/>
            <a:ext cx="1152128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35360" y="1700808"/>
            <a:ext cx="11521280" cy="4425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s-ES" sz="12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Humanst521 BT" panose="020B0602020204020204" pitchFamily="34" charset="0"/>
                <a:ea typeface="+mj-ea"/>
                <a:cs typeface="+mj-cs"/>
              </a:defRPr>
            </a:lvl1pPr>
          </a:lstStyle>
          <a:p>
            <a:pPr algn="ctr" defTabSz="685800">
              <a:spcBef>
                <a:spcPct val="0"/>
              </a:spcBef>
            </a:pPr>
            <a:fld id="{A0FF83D1-7D8E-44FF-9A29-878C5D8754AF}" type="datetime1">
              <a:rPr lang="es-ES" smtClean="0"/>
              <a:pPr algn="ctr" defTabSz="685800">
                <a:spcBef>
                  <a:spcPct val="0"/>
                </a:spcBef>
              </a:pPr>
              <a:t>26/03/2019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s-ES" sz="12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Humanst521 BT" panose="020B0602020204020204" pitchFamily="34" charset="0"/>
                <a:ea typeface="+mj-ea"/>
                <a:cs typeface="+mj-cs"/>
              </a:defRPr>
            </a:lvl1pPr>
          </a:lstStyle>
          <a:p>
            <a:pPr defTabSz="685800">
              <a:spcBef>
                <a:spcPct val="0"/>
              </a:spcBef>
            </a:pPr>
            <a:r>
              <a:rPr lang="es-ES"/>
              <a:t>EEIE 2018</a:t>
            </a:r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s-ES" sz="1200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Humanst521 BT" panose="020B0602020204020204" pitchFamily="34" charset="0"/>
                <a:ea typeface="+mj-ea"/>
                <a:cs typeface="+mj-cs"/>
              </a:defRPr>
            </a:lvl1pPr>
          </a:lstStyle>
          <a:p>
            <a:pPr defTabSz="685800">
              <a:spcBef>
                <a:spcPct val="0"/>
              </a:spcBef>
            </a:pPr>
            <a:fld id="{85333DBE-8B21-43C0-A95D-6AF04BAD463B}" type="slidenum">
              <a:rPr lang="es-ES" smtClean="0"/>
              <a:pPr defTabSz="685800">
                <a:spcBef>
                  <a:spcPct val="0"/>
                </a:spcBef>
              </a:pPr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545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000" b="1" kern="1200">
          <a:solidFill>
            <a:schemeClr val="tx1"/>
          </a:solidFill>
          <a:latin typeface="Humanst521 BT" panose="020B0602020204020204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umanst521 BT" panose="020B0602020204020204" pitchFamily="34" charset="0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Humanst521 BT" panose="020B0602020204020204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umanst521 BT" panose="020B0602020204020204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Humanst521 BT" panose="020B0602020204020204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Humanst521 BT" panose="020B0602020204020204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35360" y="1988840"/>
            <a:ext cx="11521280" cy="2160240"/>
          </a:xfrm>
        </p:spPr>
        <p:txBody>
          <a:bodyPr>
            <a:normAutofit/>
          </a:bodyPr>
          <a:lstStyle/>
          <a:p>
            <a:r>
              <a:rPr lang="es-MX" sz="3600" dirty="0">
                <a:solidFill>
                  <a:schemeClr val="accent3"/>
                </a:solidFill>
                <a:latin typeface="Humanst521 BT"/>
              </a:rPr>
              <a:t>PROYECTO DE SIMULACIÓN:</a:t>
            </a:r>
            <a:br>
              <a:rPr lang="es-MX" sz="3600" dirty="0">
                <a:solidFill>
                  <a:schemeClr val="accent3"/>
                </a:solidFill>
                <a:latin typeface="Humanst521 BT"/>
              </a:rPr>
            </a:br>
            <a:r>
              <a:rPr lang="es-MX" sz="3600" dirty="0">
                <a:solidFill>
                  <a:schemeClr val="accent3"/>
                </a:solidFill>
                <a:latin typeface="Humanst521 BT"/>
              </a:rPr>
              <a:t>DINÁMICA DE PROYECTILES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s-CO" dirty="0">
                <a:latin typeface="Humanst521 BT"/>
              </a:rPr>
              <a:t>         Henry Peña                                      Diego Medina                           </a:t>
            </a:r>
            <a:endParaRPr lang="es-CO" dirty="0"/>
          </a:p>
          <a:p>
            <a:r>
              <a:rPr lang="es-CO" dirty="0">
                <a:latin typeface="Humanst521 BT"/>
              </a:rPr>
              <a:t>            2150606                                            2150011                                   </a:t>
            </a:r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15050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11D2D9-1354-42D1-AE05-D11030DA8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9328" y="400531"/>
            <a:ext cx="11333072" cy="3763030"/>
          </a:xfrm>
        </p:spPr>
        <p:txBody>
          <a:bodyPr>
            <a:normAutofit fontScale="90000"/>
          </a:bodyPr>
          <a:lstStyle/>
          <a:p>
            <a:endParaRPr lang="es-ES" dirty="0"/>
          </a:p>
          <a:p>
            <a:pPr marL="285750" indent="-285750">
              <a:buFont typeface="Arial"/>
              <a:buChar char="•"/>
            </a:pPr>
            <a:r>
              <a:rPr lang="es-ES" sz="31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manst521 BT"/>
              </a:rPr>
              <a:t>Objetivo del Sistema.</a:t>
            </a:r>
            <a:endParaRPr lang="es-ES" sz="31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b="0" dirty="0">
                <a:latin typeface="Humanst521 BT"/>
              </a:rPr>
              <a:t>Reproducir el movimiento, en términos de posición respecto al tiempo, de un proyectil en base a parámetros dados por el usuario, correspondientes a las condiciones iniciales del sistema.</a:t>
            </a: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endParaRPr lang="es-ES" sz="3100" dirty="0"/>
          </a:p>
          <a:p>
            <a:pPr marL="285750" indent="-285750">
              <a:buFont typeface="Arial"/>
              <a:buChar char="•"/>
            </a:pPr>
            <a:r>
              <a:rPr lang="es-ES" sz="3100" dirty="0">
                <a:latin typeface="Humanst521 BT"/>
              </a:rPr>
              <a:t>Propósito del proyecto </a:t>
            </a:r>
            <a:r>
              <a:rPr lang="es-ES" b="0" dirty="0">
                <a:latin typeface="Humanst521 BT"/>
              </a:rPr>
              <a:t>(</a:t>
            </a:r>
            <a:r>
              <a:rPr lang="es-ES" dirty="0">
                <a:latin typeface="Humanst521 BT"/>
              </a:rPr>
              <a:t>Problema</a:t>
            </a:r>
            <a:r>
              <a:rPr lang="es-ES" b="0" dirty="0">
                <a:latin typeface="Humanst521 BT"/>
              </a:rPr>
              <a:t>):</a:t>
            </a:r>
            <a:br>
              <a:rPr lang="es-ES" b="0" dirty="0">
                <a:latin typeface="Humanst521 BT"/>
              </a:rPr>
            </a:br>
            <a:br>
              <a:rPr lang="es-ES" b="0" dirty="0">
                <a:latin typeface="Humanst521 BT"/>
              </a:rPr>
            </a:br>
            <a:endParaRPr lang="es-ES" dirty="0"/>
          </a:p>
          <a:p>
            <a:pPr algn="just"/>
            <a:r>
              <a:rPr lang="es-ES" b="0" dirty="0">
                <a:latin typeface="Humanst521 BT"/>
              </a:rPr>
              <a:t>Los estudiantes se aburren al estudiar sin herramientas adecuadas, y los métodos visuales e interactivos facilitan el aprendizaje. Siendo así, se busca proporcionar una herramienta de simulación para la visualización y comprensión del movimiento presente en el lanzamiento de proyectiles, que pueda ser utilizada en las lecciones de dinámica para el área de Física.</a:t>
            </a:r>
            <a:endParaRPr lang="es-ES" dirty="0"/>
          </a:p>
          <a:p>
            <a:endParaRPr lang="es-ES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9C11FCFE-5B8C-4D78-A75B-3644E88C9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2</a:t>
            </a:fld>
            <a:endParaRPr lang="es-E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E85317-C910-4D58-A1D3-C698E7DA06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864" y="2055733"/>
            <a:ext cx="3672135" cy="245453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E7FA98-7D38-49E1-BA4D-43D331274CE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 rot="682293">
            <a:off x="6994746" y="2339268"/>
            <a:ext cx="1514370" cy="9497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F62D062-4295-4225-816E-5BC5C63429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893665"/>
            <a:ext cx="2824507" cy="186240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974B64-5B5E-4BC0-8000-9FEDCB32E0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507" b="89965" l="10000" r="93231">
                        <a14:foregroundMark x1="19846" y1="17958" x2="20077" y2="16373"/>
                        <a14:foregroundMark x1="19692" y1="12676" x2="19692" y2="12676"/>
                        <a14:foregroundMark x1="67000" y1="14085" x2="67000" y2="14085"/>
                        <a14:foregroundMark x1="89000" y1="23063" x2="89000" y2="23063"/>
                        <a14:foregroundMark x1="90154" y1="17782" x2="90154" y2="17782"/>
                        <a14:foregroundMark x1="92692" y1="50000" x2="92692" y2="50000"/>
                        <a14:foregroundMark x1="92538" y1="48063" x2="92538" y2="48063"/>
                        <a14:foregroundMark x1="93231" y1="17430" x2="93231" y2="17430"/>
                        <a14:foregroundMark x1="25615" y1="15845" x2="25615" y2="15845"/>
                        <a14:foregroundMark x1="27923" y1="15669" x2="27923" y2="15669"/>
                        <a14:foregroundMark x1="30846" y1="15669" x2="30846" y2="15669"/>
                        <a14:foregroundMark x1="34154" y1="16197" x2="34154" y2="16197"/>
                        <a14:foregroundMark x1="33308" y1="15669" x2="33308" y2="15669"/>
                        <a14:foregroundMark x1="77133" y1="17254" x2="82615" y2="17254"/>
                        <a14:foregroundMark x1="76014" y1="17254" x2="76748" y2="17254"/>
                        <a14:foregroundMark x1="59077" y1="17254" x2="61517" y2="17254"/>
                        <a14:backgroundMark x1="57154" y1="63380" x2="57154" y2="63380"/>
                        <a14:backgroundMark x1="68846" y1="29049" x2="68846" y2="29049"/>
                        <a14:backgroundMark x1="62692" y1="26232" x2="77154" y2="27993"/>
                        <a14:backgroundMark x1="47692" y1="28521" x2="41538" y2="28521"/>
                        <a14:backgroundMark x1="18538" y1="36972" x2="19692" y2="36268"/>
                        <a14:backgroundMark x1="24154" y1="17958" x2="25308" y2="17958"/>
                        <a14:backgroundMark x1="27692" y1="17782" x2="29692" y2="17430"/>
                        <a14:backgroundMark x1="31154" y1="17430" x2="33692" y2="16901"/>
                        <a14:backgroundMark x1="36692" y1="17254" x2="36692" y2="17254"/>
                        <a14:backgroundMark x1="43154" y1="17782" x2="43154" y2="17782"/>
                        <a14:backgroundMark x1="48154" y1="17254" x2="48154" y2="17254"/>
                        <a14:backgroundMark x1="66462" y1="12148" x2="66462" y2="12148"/>
                        <a14:backgroundMark x1="61154" y1="11092" x2="61154" y2="11092"/>
                        <a14:backgroundMark x1="62000" y1="13028" x2="62000" y2="13028"/>
                        <a14:backgroundMark x1="63538" y1="11444" x2="63538" y2="11444"/>
                        <a14:backgroundMark x1="76308" y1="20951" x2="63308" y2="20423"/>
                        <a14:backgroundMark x1="69538" y1="20423" x2="60231" y2="20423"/>
                        <a14:backgroundMark x1="60923" y1="19542" x2="65000" y2="18486"/>
                        <a14:backgroundMark x1="65000" y1="18486" x2="75000" y2="19014"/>
                        <a14:backgroundMark x1="76308" y1="18838" x2="76692" y2="18838"/>
                        <a14:backgroundMark x1="76308" y1="18310" x2="75231" y2="18310"/>
                        <a14:backgroundMark x1="80846" y1="14613" x2="71538" y2="14613"/>
                        <a14:backgroundMark x1="41308" y1="23592" x2="42000" y2="220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532" y="353207"/>
            <a:ext cx="3964721" cy="173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91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D8317CA-2658-442B-8377-A19E45F821D8}"/>
              </a:ext>
            </a:extLst>
          </p:cNvPr>
          <p:cNvSpPr/>
          <p:nvPr/>
        </p:nvSpPr>
        <p:spPr>
          <a:xfrm>
            <a:off x="906155" y="472997"/>
            <a:ext cx="38627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umanst521 BT"/>
              </a:rPr>
              <a:t>METODOLOGIA:</a:t>
            </a:r>
            <a:endParaRPr lang="es-CO" sz="4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E30B92-6CF1-49DA-8CEF-DBA1AE0383C1}"/>
              </a:ext>
            </a:extLst>
          </p:cNvPr>
          <p:cNvSpPr/>
          <p:nvPr/>
        </p:nvSpPr>
        <p:spPr>
          <a:xfrm>
            <a:off x="2063750" y="1869789"/>
            <a:ext cx="7667625" cy="3851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Descripción del sistema y el planteamiento del problema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Definición de las variables y supuestos principales del modelo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Construcción de diagramas de flujo-nivel del sistema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Construcción de simulación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Construcción del animador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Validación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s-CO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 Escritura de resultados y conclusiones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07B107-4C63-4CB3-AC78-F4853E120BB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37610">
            <a:off x="7960373" y="4847822"/>
            <a:ext cx="1866900" cy="10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A13D89-6915-40A0-A2EC-B34C6CBEFEF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1168973">
            <a:off x="9291918" y="4364124"/>
            <a:ext cx="2018400" cy="17601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C499583-5EAC-4886-918F-5ABE3337B74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032023" y="3845504"/>
            <a:ext cx="2670175" cy="1406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042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6FD7A71B-73DD-4861-B2B3-57B858ADC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4</a:t>
            </a:fld>
            <a:endParaRPr lang="es-E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2AA5A4-4A6D-4E42-A965-4CA5AA5B4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6762" y="992980"/>
            <a:ext cx="6353175" cy="521493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D50395F-EE32-45D0-A58D-7EA3C14F260A}"/>
              </a:ext>
            </a:extLst>
          </p:cNvPr>
          <p:cNvSpPr/>
          <p:nvPr/>
        </p:nvSpPr>
        <p:spPr>
          <a:xfrm>
            <a:off x="8415338" y="2114550"/>
            <a:ext cx="942975" cy="1314450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282FC18-83E0-4756-A154-F920E74ED30D}"/>
              </a:ext>
            </a:extLst>
          </p:cNvPr>
          <p:cNvSpPr/>
          <p:nvPr/>
        </p:nvSpPr>
        <p:spPr>
          <a:xfrm>
            <a:off x="8415337" y="3388520"/>
            <a:ext cx="942975" cy="1314450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340D6B5-1BF6-46B0-AD25-4371583AD659}"/>
              </a:ext>
            </a:extLst>
          </p:cNvPr>
          <p:cNvSpPr/>
          <p:nvPr/>
        </p:nvSpPr>
        <p:spPr>
          <a:xfrm>
            <a:off x="10507663" y="1295400"/>
            <a:ext cx="750888" cy="1314450"/>
          </a:xfrm>
          <a:prstGeom prst="ellipse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2B3555-417C-4DB8-B479-6BEA69A5B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81" y="992979"/>
            <a:ext cx="5573712" cy="5214939"/>
          </a:xfrm>
          <a:prstGeom prst="rect">
            <a:avLst/>
          </a:prstGeom>
        </p:spPr>
      </p:pic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D432B468-9692-48B0-BC98-61BE45F6125A}"/>
              </a:ext>
            </a:extLst>
          </p:cNvPr>
          <p:cNvCxnSpPr>
            <a:cxnSpLocks/>
          </p:cNvCxnSpPr>
          <p:nvPr/>
        </p:nvCxnSpPr>
        <p:spPr>
          <a:xfrm>
            <a:off x="5845650" y="537210"/>
            <a:ext cx="34642" cy="6001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154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EE8C89-C230-403E-A6B2-1EE04ACE8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5</a:t>
            </a:fld>
            <a:endParaRPr lang="es-ES"/>
          </a:p>
        </p:txBody>
      </p:sp>
      <p:pic>
        <p:nvPicPr>
          <p:cNvPr id="4" name="2019-03-26 01-31-41">
            <a:hlinkClick r:id="" action="ppaction://media"/>
            <a:extLst>
              <a:ext uri="{FF2B5EF4-FFF2-40B4-BE49-F238E27FC236}">
                <a16:creationId xmlns:a16="http://schemas.microsoft.com/office/drawing/2014/main" id="{D4F166A8-EC9D-4FCA-AD49-5AFBDEF32F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905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09CD-8A3E-4D4D-8334-2411C9D0F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" y="1220142"/>
            <a:ext cx="11656615" cy="4866333"/>
          </a:xfrm>
        </p:spPr>
        <p:txBody>
          <a:bodyPr>
            <a:normAutofit fontScale="90000"/>
          </a:bodyPr>
          <a:lstStyle/>
          <a:p>
            <a:r>
              <a:rPr lang="es-CO" sz="3200" dirty="0"/>
              <a:t>CONCLUSIONES:</a:t>
            </a:r>
            <a:br>
              <a:rPr lang="es-CO" sz="3200" dirty="0"/>
            </a:br>
            <a:br>
              <a:rPr lang="es-CO" sz="3200" dirty="0"/>
            </a:br>
            <a:r>
              <a:rPr lang="es-CO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</a:t>
            </a:r>
            <a: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logró crear un producto fiel a la realidad, con una interfaz amigable y con mayor alcance con respecto al estado del arte.</a:t>
            </a:r>
            <a:b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CO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</a:t>
            </a:r>
            <a: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decidió reducir cobertura y complejidad dadas las limitaciones de Evolución y de tiempo.</a:t>
            </a:r>
            <a:b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s-CO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•</a:t>
            </a:r>
            <a:r>
              <a:rPr lang="es-CO" sz="3200" b="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 puede usar Dinámica de sistemas para simular fenómenos físicos sin problema alguno, y sin limitaciones, fuera del software.</a:t>
            </a:r>
            <a:br>
              <a:rPr lang="es-CO" sz="3200" dirty="0"/>
            </a:br>
            <a:br>
              <a:rPr lang="es-CO" sz="3200" dirty="0"/>
            </a:br>
            <a:br>
              <a:rPr lang="es-CO" sz="3200" dirty="0"/>
            </a:br>
            <a:br>
              <a:rPr lang="es-CO" sz="3200" dirty="0"/>
            </a:br>
            <a:br>
              <a:rPr lang="es-CO" dirty="0"/>
            </a:br>
            <a:endParaRPr lang="es-CO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8E75FF-00DD-44A0-AA0F-74B87AE6F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333DBE-8B21-43C0-A95D-6AF04BAD463B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5536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3238919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ción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UIS 68 INSTITUCIONAL</Template>
  <TotalTime>643</TotalTime>
  <Words>94</Words>
  <Application>Microsoft Office PowerPoint</Application>
  <PresentationFormat>Widescreen</PresentationFormat>
  <Paragraphs>24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Humanst521 BT</vt:lpstr>
      <vt:lpstr>Times New Roman</vt:lpstr>
      <vt:lpstr>Presentación2</vt:lpstr>
      <vt:lpstr>PROYECTO DE SIMULACIÓN: DINÁMICA DE PROYECTILES</vt:lpstr>
      <vt:lpstr> Objetivo del Sistema. Reproducir el movimiento, en términos de posición respecto al tiempo, de un proyectil en base a parámetros dados por el usuario, correspondientes a las condiciones iniciales del sistema.       Propósito del proyecto (Problema):   Los estudiantes se aburren al estudiar sin herramientas adecuadas, y los métodos visuales e interactivos facilitan el aprendizaje. Siendo así, se busca proporcionar una herramienta de simulación para la visualización y comprensión del movimiento presente en el lanzamiento de proyectiles, que pueda ser utilizada en las lecciones de dinámica para el área de Física. </vt:lpstr>
      <vt:lpstr>PowerPoint Presentation</vt:lpstr>
      <vt:lpstr>PowerPoint Presentation</vt:lpstr>
      <vt:lpstr>PowerPoint Presentation</vt:lpstr>
      <vt:lpstr>CONCLUSIONES:  •Se logró crear un producto fiel a la realidad, con una interfaz amigable y con mayor alcance con respecto al estado del arte.  •Se decidió reducir cobertura y complejidad dadas las limitaciones de Evolución y de tiempo.  •Se puede usar Dinámica de sistemas para simular fenómenos físicos sin problema alguno, y sin limitaciones, fuera del software.   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Sandra Leguizamón</dc:creator>
  <cp:lastModifiedBy>Henry Iván P Contreras</cp:lastModifiedBy>
  <cp:revision>4</cp:revision>
  <cp:lastPrinted>2017-02-21T21:39:30Z</cp:lastPrinted>
  <dcterms:created xsi:type="dcterms:W3CDTF">2016-12-05T15:13:19Z</dcterms:created>
  <dcterms:modified xsi:type="dcterms:W3CDTF">2019-03-26T07:15:39Z</dcterms:modified>
</cp:coreProperties>
</file>

<file path=docProps/thumbnail.jpeg>
</file>